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2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7EEFC30-E179-461B-9053-FCE14A0D47D5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F8F626C-959E-42C8-AB4E-1B6AA5C3AD46}" type="slidenum"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1546D00-5875-4341-B075-1BB672695135}" type="slidenum"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6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r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604C3866-B33F-4977-A8C5-5DC9D2C901A1}" type="slidenum">
              <a:rPr lang="en-GB" sz="1400" b="0" strike="noStrike" spc="-1">
                <a:latin typeface="Times New Roman"/>
              </a:rPr>
              <a:t>8</a:t>
            </a:fld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r>
              <a:rPr lang="en-GB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>
              <a:latin typeface="Arial"/>
            </a:endParaRPr>
          </a:p>
        </p:txBody>
      </p:sp>
      <p:sp>
        <p:nvSpPr>
          <p:cNvPr id="20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1924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3812400" y="4686480"/>
            <a:ext cx="456660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4000" b="0" strike="noStrike" spc="-1">
                <a:solidFill>
                  <a:srgbClr val="595959"/>
                </a:solidFill>
                <a:latin typeface="Arial"/>
                <a:ea typeface="Rubik"/>
              </a:rPr>
              <a:t>Let's get it started </a:t>
            </a:r>
            <a:endParaRPr lang="ru-RU" sz="4000" b="0" strike="noStrike" spc="-1">
              <a:latin typeface="Arial"/>
            </a:endParaRPr>
          </a:p>
        </p:txBody>
      </p:sp>
      <p:pic>
        <p:nvPicPr>
          <p:cNvPr id="123" name="Google Shape;104;p2"/>
          <p:cNvPicPr/>
          <p:nvPr/>
        </p:nvPicPr>
        <p:blipFill>
          <a:blip r:embed="rId3"/>
          <a:stretch/>
        </p:blipFill>
        <p:spPr>
          <a:xfrm>
            <a:off x="3116520" y="1340640"/>
            <a:ext cx="5958000" cy="304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328;p26"/>
          <p:cNvPicPr/>
          <p:nvPr/>
        </p:nvPicPr>
        <p:blipFill>
          <a:blip r:embed="rId2"/>
          <a:srcRect l="3908" t="17038" r="9075" b="25632"/>
          <a:stretch/>
        </p:blipFill>
        <p:spPr>
          <a:xfrm>
            <a:off x="0" y="0"/>
            <a:ext cx="12191400" cy="460152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6939720" y="5393520"/>
            <a:ext cx="41252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GB" sz="3000" b="0" strike="noStrike" spc="-1">
                <a:solidFill>
                  <a:srgbClr val="5A558D"/>
                </a:solidFill>
                <a:latin typeface="Arial"/>
                <a:ea typeface="Rubik"/>
              </a:rPr>
              <a:t>beetroot.academy</a:t>
            </a:r>
            <a:endParaRPr lang="ru-RU" sz="3000" b="0" strike="noStrike" spc="-1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219320" y="4998960"/>
            <a:ext cx="48762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6000" b="1" strike="noStrike" spc="-1">
                <a:solidFill>
                  <a:srgbClr val="5A558D"/>
                </a:solidFill>
                <a:latin typeface="Arial"/>
                <a:ea typeface="Playfair Display"/>
              </a:rPr>
              <a:t>Дякую!</a:t>
            </a:r>
            <a:endParaRPr lang="ru-RU" sz="6000" b="0" strike="noStrike" spc="-1">
              <a:latin typeface="Arial"/>
            </a:endParaRPr>
          </a:p>
        </p:txBody>
      </p:sp>
      <p:pic>
        <p:nvPicPr>
          <p:cNvPr id="189" name="Google Shape;331;p26"/>
          <p:cNvPicPr/>
          <p:nvPr/>
        </p:nvPicPr>
        <p:blipFill>
          <a:blip r:embed="rId3"/>
          <a:stretch/>
        </p:blipFill>
        <p:spPr>
          <a:xfrm>
            <a:off x="7157160" y="5506920"/>
            <a:ext cx="325800" cy="32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747720" y="1206500"/>
            <a:ext cx="5886360" cy="204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F1B828"/>
                </a:solidFill>
                <a:latin typeface="Arial"/>
                <a:ea typeface="Playfair Display"/>
              </a:rPr>
              <a:t>Позиционирование и Трансформация </a:t>
            </a:r>
            <a:endParaRPr lang="ru-RU" sz="3600" b="0" strike="noStrike" spc="-1" dirty="0"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F1B828"/>
                </a:solidFill>
                <a:latin typeface="Arial"/>
                <a:ea typeface="Playfair Display"/>
              </a:rPr>
              <a:t>в </a:t>
            </a:r>
            <a:r>
              <a:rPr lang="en-US" sz="3600" b="1" strike="noStrike" spc="-1" dirty="0">
                <a:solidFill>
                  <a:srgbClr val="F1B828"/>
                </a:solidFill>
                <a:latin typeface="Arial"/>
                <a:ea typeface="Playfair Display"/>
              </a:rPr>
              <a:t>CSS</a:t>
            </a:r>
            <a:endParaRPr lang="ru-RU" sz="3600" b="0" strike="noStrike" spc="-1" dirty="0">
              <a:latin typeface="Arial"/>
            </a:endParaRPr>
          </a:p>
        </p:txBody>
      </p:sp>
      <p:grpSp>
        <p:nvGrpSpPr>
          <p:cNvPr id="125" name="Group 2"/>
          <p:cNvGrpSpPr/>
          <p:nvPr/>
        </p:nvGrpSpPr>
        <p:grpSpPr>
          <a:xfrm>
            <a:off x="0" y="473400"/>
            <a:ext cx="12299400" cy="6383880"/>
            <a:chOff x="0" y="473400"/>
            <a:chExt cx="12299400" cy="6383880"/>
          </a:xfrm>
        </p:grpSpPr>
        <p:pic>
          <p:nvPicPr>
            <p:cNvPr id="126" name="Google Shape;91;p1" descr="D:\Beetroot_work\Logo\BA_Logo-01.png"/>
            <p:cNvPicPr/>
            <p:nvPr/>
          </p:nvPicPr>
          <p:blipFill>
            <a:blip r:embed="rId2"/>
            <a:stretch/>
          </p:blipFill>
          <p:spPr>
            <a:xfrm>
              <a:off x="9310320" y="473400"/>
              <a:ext cx="2401560" cy="1082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Google Shape;93;p1"/>
            <p:cNvPicPr/>
            <p:nvPr/>
          </p:nvPicPr>
          <p:blipFill>
            <a:blip r:embed="rId3"/>
            <a:stretch/>
          </p:blipFill>
          <p:spPr>
            <a:xfrm>
              <a:off x="0" y="3429000"/>
              <a:ext cx="9636840" cy="3428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8" name="Google Shape;95;p1" descr="C:\Users\gelya\OneDrive\Рабочий стол\A_web_partnership-02.png"/>
            <p:cNvPicPr/>
            <p:nvPr/>
          </p:nvPicPr>
          <p:blipFill>
            <a:blip r:embed="rId4"/>
            <a:stretch/>
          </p:blipFill>
          <p:spPr>
            <a:xfrm>
              <a:off x="6224400" y="1030320"/>
              <a:ext cx="6075000" cy="5371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0" name="CustomShape 4"/>
          <p:cNvSpPr/>
          <p:nvPr/>
        </p:nvSpPr>
        <p:spPr>
          <a:xfrm>
            <a:off x="237240" y="162720"/>
            <a:ext cx="3721320" cy="68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91CFB8"/>
                </a:solidFill>
                <a:latin typeface="Arial"/>
                <a:ea typeface="Playfair Display"/>
              </a:rPr>
              <a:t>Lesson #12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17EFE-B0EB-4496-AB07-329CBA81F4C7}"/>
              </a:ext>
            </a:extLst>
          </p:cNvPr>
          <p:cNvSpPr txBox="1"/>
          <p:nvPr/>
        </p:nvSpPr>
        <p:spPr>
          <a:xfrm>
            <a:off x="237240" y="3673373"/>
            <a:ext cx="6671560" cy="2274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Lesson plan: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Геометрия и 3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D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 компас в браузере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Что такое 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Z-index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, как ним пользоваться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Проблемы абсолютного позиционирования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CSS 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Трансформация «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”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3</a:t>
            </a:r>
            <a:r>
              <a:rPr lang="en-US" sz="2000" b="0" strike="noStrike" spc="-1" dirty="0">
                <a:solidFill>
                  <a:srgbClr val="262626"/>
                </a:solidFill>
                <a:ea typeface="Rubik"/>
              </a:rPr>
              <a:t>D”</a:t>
            </a:r>
            <a:r>
              <a:rPr lang="ru-RU" sz="2000" b="0" strike="noStrike" spc="-1" dirty="0">
                <a:solidFill>
                  <a:srgbClr val="262626"/>
                </a:solidFill>
                <a:ea typeface="Rubik"/>
              </a:rPr>
              <a:t>».</a:t>
            </a:r>
            <a:endParaRPr lang="ru-RU" sz="2000" b="0" strike="noStrike" spc="-1" dirty="0"/>
          </a:p>
          <a:p>
            <a:pPr marL="457200" indent="-456480">
              <a:lnSpc>
                <a:spcPct val="12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262626"/>
                </a:solidFill>
                <a:ea typeface="Arial"/>
              </a:rPr>
              <a:t>CSS Animations</a:t>
            </a:r>
            <a:endParaRPr lang="ru-RU" sz="2000" b="0" strike="noStrike" spc="-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22;p4"/>
          <p:cNvPicPr/>
          <p:nvPr/>
        </p:nvPicPr>
        <p:blipFill>
          <a:blip r:embed="rId3"/>
          <a:stretch/>
        </p:blipFill>
        <p:spPr>
          <a:xfrm>
            <a:off x="475920" y="178200"/>
            <a:ext cx="4103640" cy="3250080"/>
          </a:xfrm>
          <a:prstGeom prst="rect">
            <a:avLst/>
          </a:prstGeom>
          <a:ln>
            <a:noFill/>
          </a:ln>
        </p:spPr>
      </p:pic>
      <p:pic>
        <p:nvPicPr>
          <p:cNvPr id="132" name="Рисунок 4"/>
          <p:cNvPicPr/>
          <p:nvPr/>
        </p:nvPicPr>
        <p:blipFill>
          <a:blip r:embed="rId4"/>
          <a:stretch/>
        </p:blipFill>
        <p:spPr>
          <a:xfrm>
            <a:off x="4434480" y="2622600"/>
            <a:ext cx="7619400" cy="375840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5501880" y="476280"/>
            <a:ext cx="5254200" cy="1571400"/>
          </a:xfrm>
          <a:prstGeom prst="rect">
            <a:avLst/>
          </a:prstGeom>
          <a:noFill/>
          <a:ln>
            <a:noFill/>
          </a:ln>
          <a:effectLst>
            <a:outerShdw blurRad="50800" dist="38160" dir="10800000" algn="r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90000"/>
              </a:lnSpc>
            </a:pPr>
            <a:r>
              <a:rPr lang="ru-RU" sz="5400" b="1" strike="noStrike" spc="-1">
                <a:solidFill>
                  <a:srgbClr val="FFFFFF"/>
                </a:solidFill>
                <a:latin typeface="Arial"/>
                <a:ea typeface="Rubik"/>
              </a:rPr>
              <a:t>Геометрия и 3</a:t>
            </a:r>
            <a:r>
              <a:rPr lang="en-US" sz="5400" b="1" strike="noStrike" spc="-1">
                <a:solidFill>
                  <a:srgbClr val="FFFFFF"/>
                </a:solidFill>
                <a:latin typeface="Arial"/>
                <a:ea typeface="Rubik"/>
              </a:rPr>
              <a:t>D</a:t>
            </a:r>
            <a:r>
              <a:rPr lang="ru-RU" sz="5400" b="1" strike="noStrike" spc="-1">
                <a:solidFill>
                  <a:srgbClr val="FFFFFF"/>
                </a:solidFill>
                <a:latin typeface="Arial"/>
                <a:ea typeface="Rubik"/>
              </a:rPr>
              <a:t> компас</a:t>
            </a:r>
            <a:r>
              <a:rPr lang="ru-RU" sz="5400" b="1" strike="noStrike" spc="-1">
                <a:solidFill>
                  <a:srgbClr val="FFFFFF"/>
                </a:solidFill>
                <a:latin typeface="Arial"/>
                <a:ea typeface="Playfair Display"/>
              </a:rPr>
              <a:t> </a:t>
            </a:r>
            <a:endParaRPr lang="ru-RU" sz="5400" b="0" strike="noStrike" spc="-1">
              <a:latin typeface="Arial"/>
            </a:endParaRPr>
          </a:p>
        </p:txBody>
      </p:sp>
      <p:pic>
        <p:nvPicPr>
          <p:cNvPr id="134" name="Рисунок 7"/>
          <p:cNvPicPr/>
          <p:nvPr/>
        </p:nvPicPr>
        <p:blipFill>
          <a:blip r:embed="rId5"/>
          <a:stretch/>
        </p:blipFill>
        <p:spPr>
          <a:xfrm>
            <a:off x="778320" y="3456000"/>
            <a:ext cx="3181320" cy="318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"/>
          <p:cNvGrpSpPr/>
          <p:nvPr/>
        </p:nvGrpSpPr>
        <p:grpSpPr>
          <a:xfrm>
            <a:off x="-24840" y="133560"/>
            <a:ext cx="12234240" cy="6723720"/>
            <a:chOff x="-24840" y="133560"/>
            <a:chExt cx="12234240" cy="6723720"/>
          </a:xfrm>
        </p:grpSpPr>
        <p:sp>
          <p:nvSpPr>
            <p:cNvPr id="136" name="CustomShape 2"/>
            <p:cNvSpPr/>
            <p:nvPr/>
          </p:nvSpPr>
          <p:spPr>
            <a:xfrm>
              <a:off x="-24840" y="2583360"/>
              <a:ext cx="12234240" cy="4273920"/>
            </a:xfrm>
            <a:prstGeom prst="rect">
              <a:avLst/>
            </a:prstGeom>
            <a:solidFill>
              <a:srgbClr val="F2F0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37" name="Google Shape;131;p5" descr="C:\Users\gelya\OneDrive\Рабочий стол\A_web_courses_Header_ill-01.png"/>
            <p:cNvPicPr/>
            <p:nvPr/>
          </p:nvPicPr>
          <p:blipFill>
            <a:blip r:embed="rId2"/>
            <a:stretch/>
          </p:blipFill>
          <p:spPr>
            <a:xfrm>
              <a:off x="0" y="133560"/>
              <a:ext cx="4150080" cy="34261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8" name="Рисунок 10"/>
          <p:cNvPicPr/>
          <p:nvPr/>
        </p:nvPicPr>
        <p:blipFill>
          <a:blip r:embed="rId3"/>
          <a:stretch/>
        </p:blipFill>
        <p:spPr>
          <a:xfrm>
            <a:off x="26640" y="3367080"/>
            <a:ext cx="8444160" cy="349020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4495680" y="241200"/>
            <a:ext cx="627624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5400" b="1" strike="noStrike" spc="-1">
                <a:solidFill>
                  <a:srgbClr val="FFFFFF"/>
                </a:solidFill>
                <a:latin typeface="Arial"/>
                <a:ea typeface="Rubik"/>
              </a:rPr>
              <a:t>3</a:t>
            </a:r>
            <a:r>
              <a:rPr lang="en-US" sz="5400" b="1" strike="noStrike" spc="-1">
                <a:solidFill>
                  <a:srgbClr val="FFFFFF"/>
                </a:solidFill>
                <a:latin typeface="Arial"/>
                <a:ea typeface="Rubik"/>
              </a:rPr>
              <a:t>D</a:t>
            </a:r>
            <a:r>
              <a:rPr lang="ru-RU" sz="5400" b="1" strike="noStrike" spc="-1">
                <a:solidFill>
                  <a:srgbClr val="FFFFFF"/>
                </a:solidFill>
                <a:latin typeface="Arial"/>
                <a:ea typeface="Rubik"/>
              </a:rPr>
              <a:t> компас в браузере</a:t>
            </a:r>
            <a:endParaRPr lang="ru-RU" sz="5400" b="0" strike="noStrike" spc="-1">
              <a:latin typeface="Arial"/>
            </a:endParaRPr>
          </a:p>
        </p:txBody>
      </p:sp>
      <p:pic>
        <p:nvPicPr>
          <p:cNvPr id="140" name="Рисунок 14"/>
          <p:cNvPicPr/>
          <p:nvPr/>
        </p:nvPicPr>
        <p:blipFill>
          <a:blip r:embed="rId4"/>
          <a:stretch/>
        </p:blipFill>
        <p:spPr>
          <a:xfrm>
            <a:off x="7529400" y="3273480"/>
            <a:ext cx="4104720" cy="325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095880" y="184320"/>
            <a:ext cx="5738400" cy="81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400" b="1" strike="noStrike" spc="-1">
                <a:solidFill>
                  <a:srgbClr val="5A558D"/>
                </a:solidFill>
                <a:latin typeface="Arial"/>
                <a:ea typeface="Rubik"/>
              </a:rPr>
              <a:t>Что такое </a:t>
            </a:r>
            <a:r>
              <a:rPr lang="en-US" sz="4400" b="1" strike="noStrike" spc="-1">
                <a:solidFill>
                  <a:srgbClr val="5A558D"/>
                </a:solidFill>
                <a:latin typeface="Arial"/>
                <a:ea typeface="Rubik"/>
              </a:rPr>
              <a:t>Z-index</a:t>
            </a:r>
            <a:endParaRPr lang="ru-RU" sz="4400" b="0" strike="noStrike" spc="-1">
              <a:latin typeface="Arial"/>
            </a:endParaRPr>
          </a:p>
        </p:txBody>
      </p:sp>
      <p:pic>
        <p:nvPicPr>
          <p:cNvPr id="142" name="Google Shape;143;p6" descr="D:\Beetroot_work\New site\Course images\A_web_course_header_soft_skills-01.png"/>
          <p:cNvPicPr/>
          <p:nvPr/>
        </p:nvPicPr>
        <p:blipFill>
          <a:blip r:embed="rId2"/>
          <a:stretch/>
        </p:blipFill>
        <p:spPr>
          <a:xfrm>
            <a:off x="-414720" y="-321480"/>
            <a:ext cx="4899960" cy="4010040"/>
          </a:xfrm>
          <a:prstGeom prst="rect">
            <a:avLst/>
          </a:prstGeom>
          <a:ln>
            <a:noFill/>
          </a:ln>
        </p:spPr>
      </p:pic>
      <p:pic>
        <p:nvPicPr>
          <p:cNvPr id="143" name="Рисунок 6"/>
          <p:cNvPicPr/>
          <p:nvPr/>
        </p:nvPicPr>
        <p:blipFill>
          <a:blip r:embed="rId3"/>
          <a:stretch/>
        </p:blipFill>
        <p:spPr>
          <a:xfrm>
            <a:off x="8255160" y="3570480"/>
            <a:ext cx="3862080" cy="3286800"/>
          </a:xfrm>
          <a:prstGeom prst="rect">
            <a:avLst/>
          </a:prstGeom>
          <a:ln>
            <a:noFill/>
          </a:ln>
        </p:spPr>
      </p:pic>
      <p:pic>
        <p:nvPicPr>
          <p:cNvPr id="144" name="Рисунок 2"/>
          <p:cNvPicPr/>
          <p:nvPr/>
        </p:nvPicPr>
        <p:blipFill>
          <a:blip r:embed="rId4"/>
          <a:stretch/>
        </p:blipFill>
        <p:spPr>
          <a:xfrm>
            <a:off x="4485960" y="589680"/>
            <a:ext cx="5738400" cy="3091680"/>
          </a:xfrm>
          <a:prstGeom prst="rect">
            <a:avLst/>
          </a:prstGeom>
          <a:ln>
            <a:noFill/>
          </a:ln>
        </p:spPr>
      </p:pic>
      <p:pic>
        <p:nvPicPr>
          <p:cNvPr id="145" name="Рисунок 10"/>
          <p:cNvPicPr/>
          <p:nvPr/>
        </p:nvPicPr>
        <p:blipFill>
          <a:blip r:embed="rId5"/>
          <a:stretch/>
        </p:blipFill>
        <p:spPr>
          <a:xfrm>
            <a:off x="3286080" y="3506400"/>
            <a:ext cx="3542760" cy="335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52;p7"/>
          <p:cNvPicPr/>
          <p:nvPr/>
        </p:nvPicPr>
        <p:blipFill>
          <a:blip r:embed="rId3"/>
          <a:stretch/>
        </p:blipFill>
        <p:spPr>
          <a:xfrm rot="16200000">
            <a:off x="1160640" y="-831960"/>
            <a:ext cx="1830960" cy="3491640"/>
          </a:xfrm>
          <a:prstGeom prst="rect">
            <a:avLst/>
          </a:prstGeom>
          <a:ln>
            <a:noFill/>
          </a:ln>
        </p:spPr>
      </p:pic>
      <p:grpSp>
        <p:nvGrpSpPr>
          <p:cNvPr id="147" name="Group 1"/>
          <p:cNvGrpSpPr/>
          <p:nvPr/>
        </p:nvGrpSpPr>
        <p:grpSpPr>
          <a:xfrm>
            <a:off x="4983840" y="-148320"/>
            <a:ext cx="7353360" cy="2033640"/>
            <a:chOff x="4983840" y="-148320"/>
            <a:chExt cx="7353360" cy="2033640"/>
          </a:xfrm>
        </p:grpSpPr>
        <p:sp>
          <p:nvSpPr>
            <p:cNvPr id="148" name="CustomShape 2"/>
            <p:cNvSpPr/>
            <p:nvPr/>
          </p:nvSpPr>
          <p:spPr>
            <a:xfrm rot="20977800">
              <a:off x="5022000" y="171360"/>
              <a:ext cx="2638440" cy="666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3600" b="1" strike="noStrike" spc="-1">
                  <a:solidFill>
                    <a:srgbClr val="FFD561"/>
                  </a:solidFill>
                  <a:latin typeface="Arial"/>
                  <a:ea typeface="Rubik"/>
                </a:rPr>
                <a:t>Проблема</a:t>
              </a:r>
              <a:endParaRPr lang="ru-RU" sz="3600" b="0" strike="noStrike" spc="-1">
                <a:latin typeface="Arial"/>
              </a:endParaRPr>
            </a:p>
          </p:txBody>
        </p:sp>
        <p:sp>
          <p:nvSpPr>
            <p:cNvPr id="149" name="CustomShape 3"/>
            <p:cNvSpPr/>
            <p:nvPr/>
          </p:nvSpPr>
          <p:spPr>
            <a:xfrm rot="1087200">
              <a:off x="7763760" y="549000"/>
              <a:ext cx="45878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3600" b="1" strike="noStrike" spc="-1">
                  <a:solidFill>
                    <a:srgbClr val="FFD561"/>
                  </a:solidFill>
                  <a:latin typeface="Arial"/>
                  <a:ea typeface="Rubik"/>
                </a:rPr>
                <a:t>позиционирования</a:t>
              </a:r>
              <a:endParaRPr lang="ru-RU" sz="3600" b="0" strike="noStrike" spc="-1">
                <a:latin typeface="Arial"/>
              </a:endParaRPr>
            </a:p>
          </p:txBody>
        </p:sp>
        <p:sp>
          <p:nvSpPr>
            <p:cNvPr id="150" name="CustomShape 4"/>
            <p:cNvSpPr/>
            <p:nvPr/>
          </p:nvSpPr>
          <p:spPr>
            <a:xfrm>
              <a:off x="6306840" y="812160"/>
              <a:ext cx="293148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2800" b="1" strike="noStrike" spc="-1">
                  <a:solidFill>
                    <a:srgbClr val="FFD561"/>
                  </a:solidFill>
                  <a:latin typeface="Arial"/>
                  <a:ea typeface="Rubik"/>
                </a:rPr>
                <a:t>абсолютного</a:t>
              </a:r>
              <a:endParaRPr lang="ru-RU" sz="2800" b="0" strike="noStrike" spc="-1">
                <a:latin typeface="Arial"/>
              </a:endParaRPr>
            </a:p>
          </p:txBody>
        </p:sp>
        <p:sp>
          <p:nvSpPr>
            <p:cNvPr id="151" name="CustomShape 5"/>
            <p:cNvSpPr/>
            <p:nvPr/>
          </p:nvSpPr>
          <p:spPr>
            <a:xfrm rot="10800000">
              <a:off x="7601760" y="505080"/>
              <a:ext cx="205200" cy="291240"/>
            </a:xfrm>
            <a:prstGeom prst="downArrow">
              <a:avLst>
                <a:gd name="adj1" fmla="val 51266"/>
                <a:gd name="adj2" fmla="val 727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52" name="Рисунок 14"/>
          <p:cNvPicPr/>
          <p:nvPr/>
        </p:nvPicPr>
        <p:blipFill>
          <a:blip r:embed="rId4"/>
          <a:stretch/>
        </p:blipFill>
        <p:spPr>
          <a:xfrm>
            <a:off x="1066680" y="264024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3" name="Рисунок 16"/>
          <p:cNvPicPr/>
          <p:nvPr/>
        </p:nvPicPr>
        <p:blipFill>
          <a:blip r:embed="rId5"/>
          <a:stretch/>
        </p:blipFill>
        <p:spPr>
          <a:xfrm>
            <a:off x="4466160" y="260460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4" name="Рисунок 18"/>
          <p:cNvPicPr/>
          <p:nvPr/>
        </p:nvPicPr>
        <p:blipFill>
          <a:blip r:embed="rId6"/>
          <a:stretch/>
        </p:blipFill>
        <p:spPr>
          <a:xfrm>
            <a:off x="8420400" y="2604600"/>
            <a:ext cx="2463480" cy="2039400"/>
          </a:xfrm>
          <a:prstGeom prst="rect">
            <a:avLst/>
          </a:prstGeom>
          <a:ln>
            <a:noFill/>
          </a:ln>
        </p:spPr>
      </p:pic>
      <p:pic>
        <p:nvPicPr>
          <p:cNvPr id="155" name="Google Shape;234;p16" descr="C:\Users\gelya\OneDrive\Рабочий стол\A_personalities_3-01-01.png"/>
          <p:cNvPicPr/>
          <p:nvPr/>
        </p:nvPicPr>
        <p:blipFill>
          <a:blip r:embed="rId7"/>
          <a:stretch/>
        </p:blipFill>
        <p:spPr>
          <a:xfrm>
            <a:off x="396720" y="3853440"/>
            <a:ext cx="996480" cy="920880"/>
          </a:xfrm>
          <a:prstGeom prst="rect">
            <a:avLst/>
          </a:prstGeom>
          <a:ln>
            <a:noFill/>
          </a:ln>
        </p:spPr>
      </p:pic>
      <p:pic>
        <p:nvPicPr>
          <p:cNvPr id="156" name="Google Shape;235;p16" descr="C:\Users\gelya\OneDrive\Рабочий стол\A_personalities_2-01-01.png"/>
          <p:cNvPicPr/>
          <p:nvPr/>
        </p:nvPicPr>
        <p:blipFill>
          <a:blip r:embed="rId8"/>
          <a:stretch/>
        </p:blipFill>
        <p:spPr>
          <a:xfrm flipH="1">
            <a:off x="3897000" y="3858120"/>
            <a:ext cx="1011960" cy="93492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236;p16" descr="C:\Users\gelya\OneDrive\Рабочий стол\A_personalities_1-01-01.png"/>
          <p:cNvPicPr/>
          <p:nvPr/>
        </p:nvPicPr>
        <p:blipFill>
          <a:blip r:embed="rId9"/>
          <a:stretch/>
        </p:blipFill>
        <p:spPr>
          <a:xfrm>
            <a:off x="7785000" y="3853440"/>
            <a:ext cx="988560" cy="913320"/>
          </a:xfrm>
          <a:prstGeom prst="rect">
            <a:avLst/>
          </a:prstGeom>
          <a:ln>
            <a:noFill/>
          </a:ln>
        </p:spPr>
      </p:pic>
      <p:sp>
        <p:nvSpPr>
          <p:cNvPr id="158" name="CustomShape 6"/>
          <p:cNvSpPr/>
          <p:nvPr/>
        </p:nvSpPr>
        <p:spPr>
          <a:xfrm>
            <a:off x="0" y="-84600"/>
            <a:ext cx="360" cy="1684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>
            <a:off x="396720" y="4972320"/>
            <a:ext cx="3012480" cy="118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Значение по умолчанию.</a:t>
            </a:r>
            <a:br/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Блок располагается в соответствии с нормальным потоком.</a:t>
            </a:r>
            <a:endParaRPr lang="ru-R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Свойства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top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,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right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,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bottom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 и </a:t>
            </a:r>
            <a:r>
              <a:rPr lang="ru-RU" sz="1200" b="0" strike="noStrike" spc="-1">
                <a:solidFill>
                  <a:srgbClr val="303030"/>
                </a:solidFill>
                <a:latin typeface="Courier New"/>
                <a:ea typeface="Arial"/>
              </a:rPr>
              <a:t>left</a:t>
            </a:r>
            <a:r>
              <a:rPr lang="ru-RU" sz="1200" b="0" strike="noStrike" spc="-1">
                <a:solidFill>
                  <a:srgbClr val="303030"/>
                </a:solidFill>
                <a:latin typeface="Trebuchet MS"/>
                <a:ea typeface="Arial"/>
              </a:rPr>
              <a:t> не применяются</a:t>
            </a:r>
            <a:endParaRPr lang="ru-RU" sz="1200" b="0" strike="noStrike" spc="-1"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4237200" y="4972320"/>
            <a:ext cx="323460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303030"/>
                </a:solidFill>
                <a:latin typeface="Arial"/>
                <a:ea typeface="Arial"/>
              </a:rPr>
              <a:t>Положение блока задается с помощью свойств </a:t>
            </a:r>
            <a:r>
              <a:rPr lang="ru-RU" sz="1400" b="0" strike="noStrike" spc="-1">
                <a:solidFill>
                  <a:srgbClr val="303030"/>
                </a:solidFill>
                <a:latin typeface="Courier New"/>
                <a:ea typeface="Arial"/>
              </a:rPr>
              <a:t>top, right, bottom,left</a:t>
            </a:r>
            <a:r>
              <a:rPr lang="ru-RU" sz="1400" b="0" strike="noStrike" spc="-1">
                <a:solidFill>
                  <a:srgbClr val="303030"/>
                </a:solidFill>
                <a:latin typeface="Arial"/>
                <a:ea typeface="Arial"/>
              </a:rPr>
              <a:t>.</a:t>
            </a:r>
            <a:r>
              <a:rPr lang="ru-RU" sz="1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ru-RU" sz="1400" b="0" strike="noStrike" spc="-1">
              <a:latin typeface="Arial"/>
            </a:endParaRPr>
          </a:p>
        </p:txBody>
      </p:sp>
      <p:sp>
        <p:nvSpPr>
          <p:cNvPr id="161" name="CustomShape 9"/>
          <p:cNvSpPr/>
          <p:nvPr/>
        </p:nvSpPr>
        <p:spPr>
          <a:xfrm>
            <a:off x="8067600" y="4977720"/>
            <a:ext cx="3418920" cy="11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303030"/>
                </a:solidFill>
                <a:latin typeface="Trebuchet MS"/>
                <a:ea typeface="Arial"/>
              </a:rPr>
              <a:t>Положение блока рассчитывается в соответствии с нормальным потоком. Не влияет на положение любых следующих блоков</a:t>
            </a:r>
            <a:r>
              <a:rPr lang="en-US" sz="1400" b="0" strike="noStrike" spc="-1">
                <a:solidFill>
                  <a:srgbClr val="303030"/>
                </a:solidFill>
                <a:latin typeface="Trebuchet MS"/>
                <a:ea typeface="Arial"/>
              </a:rPr>
              <a:t>.</a:t>
            </a:r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8"/>
          <p:cNvPicPr/>
          <p:nvPr/>
        </p:nvPicPr>
        <p:blipFill>
          <a:blip r:embed="rId3"/>
          <a:stretch/>
        </p:blipFill>
        <p:spPr>
          <a:xfrm>
            <a:off x="2437200" y="1217880"/>
            <a:ext cx="5423400" cy="291132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509760" y="381240"/>
            <a:ext cx="5599800" cy="720720"/>
          </a:xfrm>
          <a:prstGeom prst="rect">
            <a:avLst/>
          </a:prstGeom>
          <a:noFill/>
          <a:ln w="34920">
            <a:noFill/>
          </a:ln>
          <a:effectLst>
            <a:outerShdw blurRad="107950" dist="12600" dir="5400000" algn="ctr">
              <a:srgbClr val="000000"/>
            </a:outerShdw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6D54"/>
                </a:solidFill>
                <a:latin typeface="Arial"/>
                <a:ea typeface="Rubik"/>
              </a:rPr>
              <a:t>CSS </a:t>
            </a:r>
            <a:r>
              <a:rPr lang="ru-RU" sz="4000" b="1" strike="noStrike" spc="-1">
                <a:solidFill>
                  <a:srgbClr val="FF6D54"/>
                </a:solidFill>
                <a:latin typeface="Arial"/>
                <a:ea typeface="Rubik"/>
              </a:rPr>
              <a:t>Трансформация</a:t>
            </a:r>
            <a:endParaRPr lang="ru-RU" sz="4000" b="0" strike="noStrike" spc="-1">
              <a:latin typeface="Arial"/>
            </a:endParaRPr>
          </a:p>
        </p:txBody>
      </p:sp>
      <p:pic>
        <p:nvPicPr>
          <p:cNvPr id="164" name="Рисунок 2"/>
          <p:cNvPicPr/>
          <p:nvPr/>
        </p:nvPicPr>
        <p:blipFill>
          <a:blip r:embed="rId4"/>
          <a:stretch/>
        </p:blipFill>
        <p:spPr>
          <a:xfrm>
            <a:off x="92880" y="1698840"/>
            <a:ext cx="2089800" cy="1732320"/>
          </a:xfrm>
          <a:prstGeom prst="rect">
            <a:avLst/>
          </a:prstGeom>
          <a:ln>
            <a:noFill/>
          </a:ln>
        </p:spPr>
      </p:pic>
      <p:pic>
        <p:nvPicPr>
          <p:cNvPr id="165" name="Рисунок 4"/>
          <p:cNvPicPr/>
          <p:nvPr/>
        </p:nvPicPr>
        <p:blipFill>
          <a:blip r:embed="rId5"/>
          <a:stretch/>
        </p:blipFill>
        <p:spPr>
          <a:xfrm>
            <a:off x="172440" y="4577760"/>
            <a:ext cx="2105640" cy="1428120"/>
          </a:xfrm>
          <a:prstGeom prst="rect">
            <a:avLst/>
          </a:prstGeom>
          <a:ln>
            <a:noFill/>
          </a:ln>
        </p:spPr>
      </p:pic>
      <p:pic>
        <p:nvPicPr>
          <p:cNvPr id="166" name="Рисунок 6"/>
          <p:cNvPicPr/>
          <p:nvPr/>
        </p:nvPicPr>
        <p:blipFill>
          <a:blip r:embed="rId6"/>
          <a:stretch/>
        </p:blipFill>
        <p:spPr>
          <a:xfrm>
            <a:off x="2278800" y="4129920"/>
            <a:ext cx="4848120" cy="2324160"/>
          </a:xfrm>
          <a:prstGeom prst="rect">
            <a:avLst/>
          </a:prstGeom>
          <a:ln>
            <a:noFill/>
          </a:ln>
        </p:spPr>
      </p:pic>
      <p:pic>
        <p:nvPicPr>
          <p:cNvPr id="167" name="Рисунок 10"/>
          <p:cNvPicPr/>
          <p:nvPr/>
        </p:nvPicPr>
        <p:blipFill>
          <a:blip r:embed="rId7"/>
          <a:stretch/>
        </p:blipFill>
        <p:spPr>
          <a:xfrm>
            <a:off x="7127640" y="389160"/>
            <a:ext cx="3925440" cy="1221840"/>
          </a:xfrm>
          <a:prstGeom prst="rect">
            <a:avLst/>
          </a:prstGeom>
          <a:ln>
            <a:noFill/>
          </a:ln>
        </p:spPr>
      </p:pic>
      <p:pic>
        <p:nvPicPr>
          <p:cNvPr id="168" name="Рисунок 18"/>
          <p:cNvPicPr/>
          <p:nvPr/>
        </p:nvPicPr>
        <p:blipFill>
          <a:blip r:embed="rId8"/>
          <a:stretch/>
        </p:blipFill>
        <p:spPr>
          <a:xfrm>
            <a:off x="7380720" y="3568680"/>
            <a:ext cx="3419280" cy="3288600"/>
          </a:xfrm>
          <a:prstGeom prst="rect">
            <a:avLst/>
          </a:prstGeom>
          <a:ln>
            <a:noFill/>
          </a:ln>
        </p:spPr>
      </p:pic>
      <p:pic>
        <p:nvPicPr>
          <p:cNvPr id="169" name="Рисунок 14"/>
          <p:cNvPicPr/>
          <p:nvPr/>
        </p:nvPicPr>
        <p:blipFill>
          <a:blip r:embed="rId9"/>
          <a:stretch/>
        </p:blipFill>
        <p:spPr>
          <a:xfrm>
            <a:off x="9077040" y="1500480"/>
            <a:ext cx="2993760" cy="262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5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84;p10"/>
          <p:cNvPicPr/>
          <p:nvPr/>
        </p:nvPicPr>
        <p:blipFill>
          <a:blip r:embed="rId3"/>
          <a:stretch/>
        </p:blipFill>
        <p:spPr>
          <a:xfrm>
            <a:off x="3112200" y="3584520"/>
            <a:ext cx="4720320" cy="3272760"/>
          </a:xfrm>
          <a:prstGeom prst="rect">
            <a:avLst/>
          </a:prstGeom>
          <a:ln>
            <a:noFill/>
          </a:ln>
        </p:spPr>
      </p:pic>
      <p:grpSp>
        <p:nvGrpSpPr>
          <p:cNvPr id="171" name="Group 1"/>
          <p:cNvGrpSpPr/>
          <p:nvPr/>
        </p:nvGrpSpPr>
        <p:grpSpPr>
          <a:xfrm>
            <a:off x="2448000" y="1152720"/>
            <a:ext cx="6154560" cy="913320"/>
            <a:chOff x="2448000" y="1152720"/>
            <a:chExt cx="6154560" cy="913320"/>
          </a:xfrm>
        </p:grpSpPr>
        <p:sp>
          <p:nvSpPr>
            <p:cNvPr id="172" name="CustomShape 2"/>
            <p:cNvSpPr/>
            <p:nvPr/>
          </p:nvSpPr>
          <p:spPr>
            <a:xfrm>
              <a:off x="2448000" y="1152720"/>
              <a:ext cx="515664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6000" b="1" strike="noStrike" spc="-1">
                  <a:solidFill>
                    <a:srgbClr val="FFFFFF"/>
                  </a:solidFill>
                  <a:latin typeface="Georgia"/>
                  <a:ea typeface="Arial"/>
                </a:rPr>
                <a:t>@-правила</a:t>
              </a:r>
              <a:endParaRPr lang="ru-RU" sz="6000" b="0" strike="noStrike" spc="-1">
                <a:latin typeface="Arial"/>
              </a:endParaRPr>
            </a:p>
          </p:txBody>
        </p:sp>
        <p:pic>
          <p:nvPicPr>
            <p:cNvPr id="173" name="Рисунок 3"/>
            <p:cNvPicPr/>
            <p:nvPr/>
          </p:nvPicPr>
          <p:blipFill>
            <a:blip r:embed="rId4"/>
            <a:stretch/>
          </p:blipFill>
          <p:spPr>
            <a:xfrm>
              <a:off x="7761960" y="1261800"/>
              <a:ext cx="840600" cy="7693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90;p11"/>
          <p:cNvPicPr/>
          <p:nvPr/>
        </p:nvPicPr>
        <p:blipFill>
          <a:blip r:embed="rId3"/>
          <a:stretch/>
        </p:blipFill>
        <p:spPr>
          <a:xfrm flipH="1">
            <a:off x="720" y="3524400"/>
            <a:ext cx="5490000" cy="3332880"/>
          </a:xfrm>
          <a:prstGeom prst="rect">
            <a:avLst/>
          </a:prstGeom>
          <a:ln>
            <a:noFill/>
          </a:ln>
        </p:spPr>
      </p:pic>
      <p:pic>
        <p:nvPicPr>
          <p:cNvPr id="175" name="Google Shape;193;p11" descr="C:\Users\gelya\OneDrive\Рабочий стол\A_web_scholarship_head-01.png"/>
          <p:cNvPicPr/>
          <p:nvPr/>
        </p:nvPicPr>
        <p:blipFill>
          <a:blip r:embed="rId4"/>
          <a:stretch/>
        </p:blipFill>
        <p:spPr>
          <a:xfrm>
            <a:off x="6388560" y="2133000"/>
            <a:ext cx="5802480" cy="472428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194;p11"/>
          <p:cNvPicPr/>
          <p:nvPr/>
        </p:nvPicPr>
        <p:blipFill>
          <a:blip r:embed="rId5"/>
          <a:stretch/>
        </p:blipFill>
        <p:spPr>
          <a:xfrm>
            <a:off x="10266840" y="720"/>
            <a:ext cx="1924560" cy="154584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360000" y="504000"/>
            <a:ext cx="5903640" cy="71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A558D"/>
                </a:solidFill>
                <a:latin typeface="Segoe UI"/>
                <a:ea typeface="Arial"/>
              </a:rPr>
              <a:t>CSS Animations</a:t>
            </a:r>
            <a:endParaRPr lang="ru-RU" sz="4800" b="0" strike="noStrike" spc="-1">
              <a:latin typeface="Arial"/>
            </a:endParaRPr>
          </a:p>
        </p:txBody>
      </p:sp>
      <p:grpSp>
        <p:nvGrpSpPr>
          <p:cNvPr id="178" name="Group 2"/>
          <p:cNvGrpSpPr/>
          <p:nvPr/>
        </p:nvGrpSpPr>
        <p:grpSpPr>
          <a:xfrm>
            <a:off x="4014720" y="2810880"/>
            <a:ext cx="3131640" cy="2522160"/>
            <a:chOff x="4014720" y="2810880"/>
            <a:chExt cx="3131640" cy="2522160"/>
          </a:xfrm>
        </p:grpSpPr>
        <p:sp>
          <p:nvSpPr>
            <p:cNvPr id="179" name="CustomShape 3"/>
            <p:cNvSpPr/>
            <p:nvPr/>
          </p:nvSpPr>
          <p:spPr>
            <a:xfrm>
              <a:off x="4014720" y="3871440"/>
              <a:ext cx="3131640" cy="1461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transition: all 1s ease-out;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transition-delay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transition-duration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transition-property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transition-timing-function</a:t>
              </a:r>
              <a:endParaRPr lang="ru-RU" sz="1800" b="0" strike="noStrike" spc="-1">
                <a:latin typeface="Arial"/>
              </a:endParaRPr>
            </a:p>
          </p:txBody>
        </p:sp>
        <p:pic>
          <p:nvPicPr>
            <p:cNvPr id="180" name="Рисунок 16"/>
            <p:cNvPicPr/>
            <p:nvPr/>
          </p:nvPicPr>
          <p:blipFill>
            <a:blip r:embed="rId6"/>
            <a:stretch/>
          </p:blipFill>
          <p:spPr>
            <a:xfrm>
              <a:off x="4821120" y="2810880"/>
              <a:ext cx="752040" cy="712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1" name="Group 4"/>
          <p:cNvGrpSpPr/>
          <p:nvPr/>
        </p:nvGrpSpPr>
        <p:grpSpPr>
          <a:xfrm>
            <a:off x="336960" y="2810880"/>
            <a:ext cx="3430080" cy="3345120"/>
            <a:chOff x="336960" y="2810880"/>
            <a:chExt cx="3430080" cy="3345120"/>
          </a:xfrm>
        </p:grpSpPr>
        <p:sp>
          <p:nvSpPr>
            <p:cNvPr id="182" name="CustomShape 5"/>
            <p:cNvSpPr/>
            <p:nvPr/>
          </p:nvSpPr>
          <p:spPr>
            <a:xfrm>
              <a:off x="336960" y="3871440"/>
              <a:ext cx="3430080" cy="2284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animation-name</a:t>
              </a:r>
              <a:r>
                <a:rPr lang="en-US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: </a:t>
              </a: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@</a:t>
              </a:r>
              <a:r>
                <a:rPr lang="en-US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keyframes</a:t>
              </a:r>
              <a:br/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animation-delay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animation-duration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animation-timing-function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animation-iteration-count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animation-direction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animation-fill-mode</a:t>
              </a:r>
              <a:endParaRPr lang="ru-RU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ru-RU" sz="1800" b="0" strike="noStrike" spc="-1">
                  <a:solidFill>
                    <a:srgbClr val="2A2E2E"/>
                  </a:solidFill>
                  <a:latin typeface="Arial"/>
                  <a:ea typeface="Arial"/>
                </a:rPr>
                <a:t>animation-play-state</a:t>
              </a:r>
              <a:endParaRPr lang="ru-RU" sz="1800" b="0" strike="noStrike" spc="-1">
                <a:latin typeface="Arial"/>
              </a:endParaRPr>
            </a:p>
          </p:txBody>
        </p:sp>
        <p:pic>
          <p:nvPicPr>
            <p:cNvPr id="183" name="Рисунок 17"/>
            <p:cNvPicPr/>
            <p:nvPr/>
          </p:nvPicPr>
          <p:blipFill>
            <a:blip r:embed="rId6"/>
            <a:stretch/>
          </p:blipFill>
          <p:spPr>
            <a:xfrm>
              <a:off x="1393560" y="2810880"/>
              <a:ext cx="752040" cy="712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4" name="CustomShape 6"/>
          <p:cNvSpPr/>
          <p:nvPr/>
        </p:nvSpPr>
        <p:spPr>
          <a:xfrm>
            <a:off x="336960" y="1419480"/>
            <a:ext cx="8205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1" strike="noStrike" spc="-1">
                <a:solidFill>
                  <a:srgbClr val="1B1B1B"/>
                </a:solidFill>
                <a:latin typeface="arial"/>
                <a:ea typeface="Arial"/>
              </a:rPr>
              <a:t>CSS-</a:t>
            </a:r>
            <a:r>
              <a:rPr lang="ru-RU" sz="1400" b="1" strike="noStrike" spc="-1">
                <a:solidFill>
                  <a:srgbClr val="2A2E2E"/>
                </a:solidFill>
                <a:latin typeface="Arial"/>
                <a:ea typeface="Arial"/>
              </a:rPr>
              <a:t>animation</a:t>
            </a:r>
            <a:r>
              <a:rPr lang="ru-RU" sz="1400" b="0" strike="noStrike" spc="-1">
                <a:solidFill>
                  <a:srgbClr val="1B1B1B"/>
                </a:solidFill>
                <a:latin typeface="arial"/>
                <a:ea typeface="Arial"/>
              </a:rPr>
              <a:t> позволяют анимировать переходы от одной конфигурации CSS стилей к другой</a:t>
            </a:r>
            <a:endParaRPr lang="ru-RU" sz="1400" b="0" strike="noStrike" spc="-1"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336960" y="1901880"/>
            <a:ext cx="90313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1" strike="noStrike" spc="-1">
                <a:solidFill>
                  <a:srgbClr val="1B1B1B"/>
                </a:solidFill>
                <a:latin typeface="arial"/>
                <a:ea typeface="Arial"/>
              </a:rPr>
              <a:t>CSS</a:t>
            </a:r>
            <a:r>
              <a:rPr lang="en-US" sz="1400" b="1" strike="noStrike" spc="-1">
                <a:solidFill>
                  <a:srgbClr val="1B1B1B"/>
                </a:solidFill>
                <a:latin typeface="arial"/>
                <a:ea typeface="Arial"/>
              </a:rPr>
              <a:t>-</a:t>
            </a:r>
            <a:r>
              <a:rPr lang="ru-RU" sz="1400" b="1" strike="noStrike" spc="-1">
                <a:solidFill>
                  <a:srgbClr val="1B1B1B"/>
                </a:solidFill>
                <a:latin typeface="arial"/>
                <a:ea typeface="Arial"/>
              </a:rPr>
              <a:t>transitions</a:t>
            </a:r>
            <a:r>
              <a:rPr lang="en-US" sz="1400" b="1" strike="noStrike" spc="-1">
                <a:solidFill>
                  <a:srgbClr val="1B1B1B"/>
                </a:solidFill>
                <a:latin typeface="arial"/>
                <a:ea typeface="Arial"/>
              </a:rPr>
              <a:t> </a:t>
            </a:r>
            <a:r>
              <a:rPr lang="ru-RU" sz="1400" b="0" strike="noStrike" spc="-1">
                <a:solidFill>
                  <a:srgbClr val="1B1B1B"/>
                </a:solidFill>
                <a:latin typeface="arial"/>
                <a:ea typeface="Arial"/>
              </a:rPr>
              <a:t> предоставляют способ контролировать скорость анимации, при изменении CSS-свойств.</a:t>
            </a:r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Words>175</Words>
  <Application>Microsoft Office PowerPoint</Application>
  <PresentationFormat>Широкоэкранный</PresentationFormat>
  <Paragraphs>45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23" baseType="lpstr">
      <vt:lpstr>Arial</vt:lpstr>
      <vt:lpstr>Arial</vt:lpstr>
      <vt:lpstr>Calibri</vt:lpstr>
      <vt:lpstr>Courier New</vt:lpstr>
      <vt:lpstr>Georgia</vt:lpstr>
      <vt:lpstr>Segoe UI</vt:lpstr>
      <vt:lpstr>Symbol</vt:lpstr>
      <vt:lpstr>Times New Roman</vt:lpstr>
      <vt:lpstr>Trebuchet MS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User</dc:creator>
  <dc:description/>
  <cp:lastModifiedBy>User</cp:lastModifiedBy>
  <cp:revision>57</cp:revision>
  <dcterms:modified xsi:type="dcterms:W3CDTF">2021-10-18T23:34:03Z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0x010100B25532960B215845A521E40128AEEA1D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10</vt:i4>
  </property>
  <property fmtid="{D5CDD505-2E9C-101B-9397-08002B2CF9AE}" pid="9" name="PresentationFormat">
    <vt:lpwstr>Широкоэкранный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</Properties>
</file>